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 d="2"/>
          <a:sy n="1" d="2"/>
        </p:scale>
        <p:origin x="-2874" y="-14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EB5396-BDB1-435E-8C97-4BE8CD6CA7E0}" type="datetimeFigureOut">
              <a:rPr lang="en-US"/>
              <a:t>8/10/2017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22E797-D21C-4A0C-86C0-973B47D4160D}" type="slidenum">
              <a:rPr lang="en-US"/>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2E797-D21C-4A0C-86C0-973B47D4160D}" type="slidenum">
              <a:rPr lang="en-US"/>
              <a:t>2</a:t>
            </a:fld>
            <a:endParaRPr lang="en-US"/>
          </a:p>
        </p:txBody>
      </p:sp>
    </p:spTree>
    <p:extLst>
      <p:ext uri="{BB962C8B-B14F-4D97-AF65-F5344CB8AC3E}">
        <p14:creationId xmlns:p14="http://schemas.microsoft.com/office/powerpoint/2010/main" val="2916407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2E797-D21C-4A0C-86C0-973B47D4160D}" type="slidenum">
              <a:rPr lang="en-US"/>
              <a:t>3</a:t>
            </a:fld>
            <a:endParaRPr lang="en-US"/>
          </a:p>
        </p:txBody>
      </p:sp>
    </p:spTree>
    <p:extLst>
      <p:ext uri="{BB962C8B-B14F-4D97-AF65-F5344CB8AC3E}">
        <p14:creationId xmlns:p14="http://schemas.microsoft.com/office/powerpoint/2010/main" val="122485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2E797-D21C-4A0C-86C0-973B47D4160D}" type="slidenum">
              <a:rPr lang="en-US"/>
              <a:t>4</a:t>
            </a:fld>
            <a:endParaRPr lang="en-US"/>
          </a:p>
        </p:txBody>
      </p:sp>
    </p:spTree>
    <p:extLst>
      <p:ext uri="{BB962C8B-B14F-4D97-AF65-F5344CB8AC3E}">
        <p14:creationId xmlns:p14="http://schemas.microsoft.com/office/powerpoint/2010/main" val="144333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2E797-D21C-4A0C-86C0-973B47D4160D}" type="slidenum">
              <a:rPr lang="en-US"/>
              <a:t>5</a:t>
            </a:fld>
            <a:endParaRPr lang="en-US"/>
          </a:p>
        </p:txBody>
      </p:sp>
    </p:spTree>
    <p:extLst>
      <p:ext uri="{BB962C8B-B14F-4D97-AF65-F5344CB8AC3E}">
        <p14:creationId xmlns:p14="http://schemas.microsoft.com/office/powerpoint/2010/main" val="18119943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2E797-D21C-4A0C-86C0-973B47D4160D}" type="slidenum">
              <a:rPr lang="en-US"/>
              <a:t>6</a:t>
            </a:fld>
            <a:endParaRPr lang="en-US"/>
          </a:p>
        </p:txBody>
      </p:sp>
    </p:spTree>
    <p:extLst>
      <p:ext uri="{BB962C8B-B14F-4D97-AF65-F5344CB8AC3E}">
        <p14:creationId xmlns:p14="http://schemas.microsoft.com/office/powerpoint/2010/main" val="1519860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D22E797-D21C-4A0C-86C0-973B47D4160D}" type="slidenum">
              <a:rPr lang="en-US"/>
              <a:t>7</a:t>
            </a:fld>
            <a:endParaRPr lang="en-US"/>
          </a:p>
        </p:txBody>
      </p:sp>
    </p:spTree>
    <p:extLst>
      <p:ext uri="{BB962C8B-B14F-4D97-AF65-F5344CB8AC3E}">
        <p14:creationId xmlns:p14="http://schemas.microsoft.com/office/powerpoint/2010/main" val="241661986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8/10/2017</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1A6AA8-A04B-4104-9AE2-BD48D340E27F}" type="datetimeFigureOut">
              <a:rPr lang="en-US" dirty="0"/>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E0BF79-FAC6-4A96-8DE1-F7B82E2E1652}" type="datetimeFigureOut">
              <a:rPr lang="en-US" dirty="0"/>
              <a:t>8/10/2017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2FF5DD9-2C52-442D-92E2-8072C0C3D7CD}" type="datetimeFigureOut">
              <a:rPr lang="en-US" dirty="0"/>
              <a:t>8/10/2017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8/10/2017</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D3D6FB-79CC-4683-A046-BBE785BA1BED}" type="datetimeFigureOut">
              <a:rPr lang="en-US" dirty="0"/>
              <a:t>8/10/2017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512B3E8-48F1-4B23-8498-D8A04A81EC9C}" type="datetimeFigureOut">
              <a:rPr lang="en-US" dirty="0"/>
              <a:t>8/10/2017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B90D90-AA62-404D-A741-635B4370F9CB}" type="datetimeFigureOut">
              <a:rPr lang="en-US" dirty="0"/>
              <a:t>8/10/2017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8/10/2017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8/10/2017</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8/10/2017</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8/10/2017</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ancer.org/research/cancer-facts-statistics/all-cancer-facts-figures/cancer-facts-figures-201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extLst>
              <p:ext uri="{D42A27DB-BD31-4B8C-83A1-F6EECF244321}">
                <p14:modId xmlns:p14="http://schemas.microsoft.com/office/powerpoint/2010/main" val="4215006263"/>
              </p:ext>
            </p:extLst>
          </p:nvPr>
        </p:nvSpPr>
        <p:spPr/>
        <p:txBody>
          <a:bodyPr/>
          <a:lstStyle/>
          <a:p>
            <a:r>
              <a:rPr lang="en-US" sz="4400">
                <a:solidFill>
                  <a:schemeClr val="tx1"/>
                </a:solidFill>
                <a:latin typeface="Times New Roman"/>
                <a:cs typeface="Times New Roman"/>
              </a:rPr>
              <a:t>Advances in Personalized Medicine in Oncology: A Refresher for the Practicing Radiation Therapist</a:t>
            </a:r>
          </a:p>
        </p:txBody>
      </p:sp>
      <p:sp>
        <p:nvSpPr>
          <p:cNvPr id="3" name="Subtitle 2"/>
          <p:cNvSpPr>
            <a:spLocks noGrp="1"/>
          </p:cNvSpPr>
          <p:nvPr>
            <p:ph type="subTitle" idx="1"/>
            <p:extLst>
              <p:ext uri="{D42A27DB-BD31-4B8C-83A1-F6EECF244321}">
                <p14:modId xmlns:p14="http://schemas.microsoft.com/office/powerpoint/2010/main" val="2252523636"/>
              </p:ext>
            </p:extLst>
          </p:nvPr>
        </p:nvSpPr>
        <p:spPr/>
        <p:txBody>
          <a:bodyPr vert="horz" lIns="91440" tIns="45720" rIns="91440" bIns="45720" rtlCol="0" anchor="t">
            <a:normAutofit/>
          </a:bodyPr>
          <a:lstStyle/>
          <a:p>
            <a:r>
              <a:rPr lang="en-US"/>
              <a:t>Sophia </a:t>
            </a:r>
            <a:r>
              <a:rPr lang="en-US" err="1"/>
              <a:t>Lamey</a:t>
            </a:r>
            <a:r>
              <a:rPr lang="en-US"/>
              <a:t> </a:t>
            </a:r>
          </a:p>
        </p:txBody>
      </p:sp>
    </p:spTree>
    <p:extLst>
      <p:ext uri="{BB962C8B-B14F-4D97-AF65-F5344CB8AC3E}">
        <p14:creationId xmlns:p14="http://schemas.microsoft.com/office/powerpoint/2010/main" val="1627197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902495690"/>
              </p:ext>
            </p:extLst>
          </p:nvPr>
        </p:nvSpPr>
        <p:spPr/>
        <p:txBody>
          <a:bodyPr/>
          <a:lstStyle/>
          <a:p>
            <a:r>
              <a:rPr lang="en-US"/>
              <a:t>Background </a:t>
            </a:r>
          </a:p>
        </p:txBody>
      </p:sp>
      <p:sp>
        <p:nvSpPr>
          <p:cNvPr id="3" name="Content Placeholder 2"/>
          <p:cNvSpPr>
            <a:spLocks noGrp="1"/>
          </p:cNvSpPr>
          <p:nvPr>
            <p:ph idx="1"/>
            <p:extLst>
              <p:ext uri="{D42A27DB-BD31-4B8C-83A1-F6EECF244321}">
                <p14:modId xmlns:p14="http://schemas.microsoft.com/office/powerpoint/2010/main" val="1282375164"/>
              </p:ext>
            </p:extLst>
          </p:nvPr>
        </p:nvSpPr>
        <p:spPr/>
        <p:txBody>
          <a:bodyPr vert="horz" lIns="91440" tIns="45720" rIns="91440" bIns="45720" rtlCol="0" anchor="t">
            <a:normAutofit/>
          </a:bodyPr>
          <a:lstStyle/>
          <a:p>
            <a:r>
              <a:rPr lang="en-US" sz="2400" b="1">
                <a:latin typeface="Times New Roman"/>
                <a:cs typeface="Times New Roman"/>
              </a:rPr>
              <a:t> </a:t>
            </a:r>
            <a:r>
              <a:rPr lang="en-US" sz="2400">
                <a:latin typeface="Times New Roman"/>
                <a:cs typeface="Times New Roman"/>
              </a:rPr>
              <a:t>Many advances have been made in recent years in profiling cancers on a more specific cellular or genetic level. These new technologies have led to insights for cancer treatment decisions. </a:t>
            </a:r>
          </a:p>
        </p:txBody>
      </p:sp>
    </p:spTree>
    <p:extLst>
      <p:ext uri="{BB962C8B-B14F-4D97-AF65-F5344CB8AC3E}">
        <p14:creationId xmlns:p14="http://schemas.microsoft.com/office/powerpoint/2010/main" val="1212972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2930271065"/>
              </p:ext>
            </p:extLst>
          </p:nvPr>
        </p:nvSpPr>
        <p:spPr/>
        <p:txBody>
          <a:bodyPr/>
          <a:lstStyle/>
          <a:p>
            <a:r>
              <a:rPr lang="en-US"/>
              <a:t>Objective </a:t>
            </a:r>
          </a:p>
        </p:txBody>
      </p:sp>
      <p:sp>
        <p:nvSpPr>
          <p:cNvPr id="3" name="Content Placeholder 2"/>
          <p:cNvSpPr>
            <a:spLocks noGrp="1"/>
          </p:cNvSpPr>
          <p:nvPr>
            <p:ph idx="1"/>
            <p:extLst>
              <p:ext uri="{D42A27DB-BD31-4B8C-83A1-F6EECF244321}">
                <p14:modId xmlns:p14="http://schemas.microsoft.com/office/powerpoint/2010/main" val="4169619937"/>
              </p:ext>
            </p:extLst>
          </p:nvPr>
        </p:nvSpPr>
        <p:spPr/>
        <p:txBody>
          <a:bodyPr vert="horz" lIns="91440" tIns="45720" rIns="91440" bIns="45720" rtlCol="0" anchor="t">
            <a:normAutofit/>
          </a:bodyPr>
          <a:lstStyle/>
          <a:p>
            <a:r>
              <a:rPr lang="en-US">
                <a:latin typeface="Times New Roman"/>
                <a:cs typeface="Times New Roman"/>
              </a:rPr>
              <a:t>T</a:t>
            </a:r>
            <a:r>
              <a:rPr lang="en-US">
                <a:latin typeface="-webkit-standard"/>
              </a:rPr>
              <a:t>o give an update on the new innovations in the oncology world. Personalized medicine is evolving the standard of care in oncology, and by extension, radiation therapy. The way we treat certain cancer stages and sites may no longer be a universal standard, but changing with the way we define cancers at the cellular level.</a:t>
            </a:r>
          </a:p>
        </p:txBody>
      </p:sp>
    </p:spTree>
    <p:extLst>
      <p:ext uri="{BB962C8B-B14F-4D97-AF65-F5344CB8AC3E}">
        <p14:creationId xmlns:p14="http://schemas.microsoft.com/office/powerpoint/2010/main" val="2237062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276455944"/>
              </p:ext>
            </p:extLst>
          </p:nvPr>
        </p:nvSpPr>
        <p:spPr/>
        <p:txBody>
          <a:bodyPr/>
          <a:lstStyle/>
          <a:p>
            <a:r>
              <a:rPr lang="en-US"/>
              <a:t>Methods</a:t>
            </a:r>
          </a:p>
        </p:txBody>
      </p:sp>
      <p:sp>
        <p:nvSpPr>
          <p:cNvPr id="3" name="Content Placeholder 2"/>
          <p:cNvSpPr>
            <a:spLocks noGrp="1"/>
          </p:cNvSpPr>
          <p:nvPr>
            <p:ph idx="1"/>
            <p:extLst>
              <p:ext uri="{D42A27DB-BD31-4B8C-83A1-F6EECF244321}">
                <p14:modId xmlns:p14="http://schemas.microsoft.com/office/powerpoint/2010/main" val="3056543205"/>
              </p:ext>
            </p:extLst>
          </p:nvPr>
        </p:nvSpPr>
        <p:spPr/>
        <p:txBody>
          <a:bodyPr vert="horz" lIns="91440" tIns="45720" rIns="91440" bIns="45720" rtlCol="0" anchor="t">
            <a:normAutofit/>
          </a:bodyPr>
          <a:lstStyle/>
          <a:p>
            <a:r>
              <a:rPr lang="en-US">
                <a:latin typeface="Times New Roman"/>
                <a:cs typeface="Times New Roman"/>
              </a:rPr>
              <a:t>A literature review was conducted to evaluate the technology utilized in making treatment decisions for specific cancers.  Sources were gathered to evaluate different methods used to profile cancers on genetic, cellular, and disease specific levels, and how they are used in the treatment decision making process. </a:t>
            </a:r>
          </a:p>
        </p:txBody>
      </p:sp>
    </p:spTree>
    <p:extLst>
      <p:ext uri="{BB962C8B-B14F-4D97-AF65-F5344CB8AC3E}">
        <p14:creationId xmlns:p14="http://schemas.microsoft.com/office/powerpoint/2010/main" val="9723690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2803898671"/>
              </p:ext>
            </p:extLst>
          </p:nvPr>
        </p:nvSpPr>
        <p:spPr/>
        <p:txBody>
          <a:bodyPr/>
          <a:lstStyle/>
          <a:p>
            <a:r>
              <a:rPr lang="en-US"/>
              <a:t>Results </a:t>
            </a:r>
          </a:p>
        </p:txBody>
      </p:sp>
      <p:sp>
        <p:nvSpPr>
          <p:cNvPr id="3" name="Content Placeholder 2"/>
          <p:cNvSpPr>
            <a:spLocks noGrp="1"/>
          </p:cNvSpPr>
          <p:nvPr>
            <p:ph idx="1"/>
            <p:extLst>
              <p:ext uri="{D42A27DB-BD31-4B8C-83A1-F6EECF244321}">
                <p14:modId xmlns:p14="http://schemas.microsoft.com/office/powerpoint/2010/main" val="1839567604"/>
              </p:ext>
            </p:extLst>
          </p:nvPr>
        </p:nvSpPr>
        <p:spPr>
          <a:xfrm>
            <a:off x="1066800" y="1838325"/>
            <a:ext cx="10058400" cy="3931920"/>
          </a:xfrm>
        </p:spPr>
        <p:txBody>
          <a:bodyPr vert="horz" lIns="91440" tIns="45720" rIns="91440" bIns="45720" rtlCol="0" anchor="t">
            <a:normAutofit/>
          </a:bodyPr>
          <a:lstStyle/>
          <a:p>
            <a:r>
              <a:rPr lang="en-US" sz="2000">
                <a:latin typeface="Times New Roman"/>
                <a:cs typeface="Times New Roman"/>
              </a:rPr>
              <a:t>Genetic sequencing tools and tumor markers give insight on different prognostic and predictive indicators for breast, prostate, colon, and glioblastoma cancer patients.  Researchers found these results were just as predictive, if not more predictive of prognosis, response, and recurrence of these cancers in comparison to traditional histopathology reporting tools.  New cognitive processing computers such as IBM’s Watson, have aided doctors in using evidence based research to decide on appropriate treatment methods for various cancers</a:t>
            </a:r>
          </a:p>
          <a:p>
            <a:r>
              <a:rPr lang="en-US" sz="2000">
                <a:latin typeface="Times New Roman"/>
                <a:cs typeface="Times New Roman"/>
              </a:rPr>
              <a:t>Pam50</a:t>
            </a:r>
          </a:p>
          <a:p>
            <a:r>
              <a:rPr lang="en-US" sz="2000" err="1">
                <a:latin typeface="Times New Roman"/>
                <a:cs typeface="Times New Roman"/>
              </a:rPr>
              <a:t>OncotypeDX</a:t>
            </a:r>
          </a:p>
          <a:p>
            <a:r>
              <a:rPr lang="en-US" sz="2000">
                <a:latin typeface="Times New Roman"/>
                <a:cs typeface="Times New Roman"/>
              </a:rPr>
              <a:t>MGMT promoter methylation</a:t>
            </a:r>
          </a:p>
          <a:p>
            <a:r>
              <a:rPr lang="en-US" sz="2000">
                <a:latin typeface="Times New Roman"/>
                <a:cs typeface="Times New Roman"/>
              </a:rPr>
              <a:t>IBM Watson </a:t>
            </a:r>
          </a:p>
        </p:txBody>
      </p:sp>
    </p:spTree>
    <p:extLst>
      <p:ext uri="{BB962C8B-B14F-4D97-AF65-F5344CB8AC3E}">
        <p14:creationId xmlns:p14="http://schemas.microsoft.com/office/powerpoint/2010/main" val="2554723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1035629684"/>
              </p:ext>
            </p:extLst>
          </p:nvPr>
        </p:nvSpPr>
        <p:spPr/>
        <p:txBody>
          <a:bodyPr/>
          <a:lstStyle/>
          <a:p>
            <a:r>
              <a:rPr lang="en-US"/>
              <a:t>Conclusion</a:t>
            </a:r>
          </a:p>
        </p:txBody>
      </p:sp>
      <p:sp>
        <p:nvSpPr>
          <p:cNvPr id="3" name="Content Placeholder 2"/>
          <p:cNvSpPr>
            <a:spLocks noGrp="1"/>
          </p:cNvSpPr>
          <p:nvPr>
            <p:ph idx="1"/>
            <p:extLst>
              <p:ext uri="{D42A27DB-BD31-4B8C-83A1-F6EECF244321}">
                <p14:modId xmlns:p14="http://schemas.microsoft.com/office/powerpoint/2010/main" val="2140122780"/>
              </p:ext>
            </p:extLst>
          </p:nvPr>
        </p:nvSpPr>
        <p:spPr/>
        <p:txBody>
          <a:bodyPr vert="horz" lIns="91440" tIns="45720" rIns="91440" bIns="45720" rtlCol="0" anchor="t">
            <a:normAutofit/>
          </a:bodyPr>
          <a:lstStyle/>
          <a:p>
            <a:r>
              <a:rPr lang="en-US" sz="2400">
                <a:latin typeface="Times New Roman"/>
                <a:cs typeface="Times New Roman"/>
              </a:rPr>
              <a:t>The use of genetic sequencing will support personalized medicine in health care in the near future.</a:t>
            </a:r>
            <a:r>
              <a:rPr lang="en-US" sz="2400" b="1">
                <a:latin typeface="Times New Roman"/>
                <a:cs typeface="Times New Roman"/>
              </a:rPr>
              <a:t> </a:t>
            </a:r>
            <a:r>
              <a:rPr lang="en-US" sz="2400">
                <a:latin typeface="Times New Roman"/>
                <a:cs typeface="Times New Roman"/>
              </a:rPr>
              <a:t>By understanding the implementation of these tools into oncology as a whole, radiation therapists will become knowledgeable of the reasons for selection of particular patients' radiation therapy treatment protocol.  </a:t>
            </a:r>
          </a:p>
        </p:txBody>
      </p:sp>
    </p:spTree>
    <p:extLst>
      <p:ext uri="{BB962C8B-B14F-4D97-AF65-F5344CB8AC3E}">
        <p14:creationId xmlns:p14="http://schemas.microsoft.com/office/powerpoint/2010/main" val="41752106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extLst>
              <p:ext uri="{D42A27DB-BD31-4B8C-83A1-F6EECF244321}">
                <p14:modId xmlns:p14="http://schemas.microsoft.com/office/powerpoint/2010/main" val="1980267012"/>
              </p:ext>
            </p:extLst>
          </p:nvPr>
        </p:nvSpPr>
        <p:spPr>
          <a:xfrm>
            <a:off x="904875" y="466725"/>
            <a:ext cx="10058400" cy="1371600"/>
          </a:xfrm>
        </p:spPr>
        <p:txBody>
          <a:bodyPr/>
          <a:lstStyle/>
          <a:p>
            <a:r>
              <a:rPr lang="en-US"/>
              <a:t>References</a:t>
            </a:r>
          </a:p>
        </p:txBody>
      </p:sp>
      <p:sp>
        <p:nvSpPr>
          <p:cNvPr id="3" name="Content Placeholder 2"/>
          <p:cNvSpPr>
            <a:spLocks noGrp="1"/>
          </p:cNvSpPr>
          <p:nvPr>
            <p:ph idx="1"/>
            <p:extLst>
              <p:ext uri="{D42A27DB-BD31-4B8C-83A1-F6EECF244321}">
                <p14:modId xmlns:p14="http://schemas.microsoft.com/office/powerpoint/2010/main" val="3105905528"/>
              </p:ext>
            </p:extLst>
          </p:nvPr>
        </p:nvSpPr>
        <p:spPr>
          <a:xfrm>
            <a:off x="752475" y="1895475"/>
            <a:ext cx="10611464" cy="4516906"/>
          </a:xfrm>
        </p:spPr>
        <p:txBody>
          <a:bodyPr vert="horz" lIns="91440" tIns="45720" rIns="91440" bIns="45720" rtlCol="0" anchor="t">
            <a:normAutofit fontScale="62500" lnSpcReduction="20000"/>
          </a:bodyPr>
          <a:lstStyle/>
          <a:p>
            <a:r>
              <a:rPr lang="en-US" b="1">
                <a:latin typeface="Times New Roman"/>
                <a:cs typeface="Times New Roman"/>
              </a:rPr>
              <a:t>References </a:t>
            </a:r>
            <a:endParaRPr lang="en-US">
              <a:latin typeface="Times New Roman"/>
              <a:cs typeface="Times New Roman"/>
            </a:endParaRPr>
          </a:p>
          <a:p>
            <a:r>
              <a:rPr lang="en-US">
                <a:latin typeface="Times New Roman"/>
                <a:cs typeface="Times New Roman"/>
              </a:rPr>
              <a:t>1. Cancer Facts &amp; Figures 2017. </a:t>
            </a:r>
            <a:r>
              <a:rPr lang="en-US" err="1">
                <a:latin typeface="Times New Roman"/>
                <a:cs typeface="Times New Roman"/>
              </a:rPr>
              <a:t>Cancerorg</a:t>
            </a:r>
            <a:r>
              <a:rPr lang="en-US">
                <a:latin typeface="Times New Roman"/>
                <a:cs typeface="Times New Roman"/>
              </a:rPr>
              <a:t>. 2017.  </a:t>
            </a:r>
            <a:r>
              <a:rPr lang="en-US" u="sng">
                <a:solidFill>
                  <a:srgbClr val="0563C1"/>
                </a:solidFill>
                <a:latin typeface="Times New Roman"/>
                <a:cs typeface="Times New Roman"/>
                <a:hlinkClick r:id="rId3"/>
              </a:rPr>
              <a:t>https://www.cancer.org/research/cancer-facts-statistics/all-cancer-facts-figures/cancer-facts-figures-2017.html</a:t>
            </a:r>
            <a:r>
              <a:rPr lang="en-US">
                <a:latin typeface="Times New Roman"/>
                <a:cs typeface="Times New Roman"/>
              </a:rPr>
              <a:t>. Accessed February 8, 2017. </a:t>
            </a:r>
          </a:p>
          <a:p>
            <a:r>
              <a:rPr lang="en-US">
                <a:latin typeface="Times New Roman"/>
                <a:cs typeface="Times New Roman"/>
              </a:rPr>
              <a:t>2. </a:t>
            </a:r>
            <a:r>
              <a:rPr lang="en-US" err="1">
                <a:latin typeface="Times New Roman"/>
                <a:cs typeface="Times New Roman"/>
              </a:rPr>
              <a:t>Solin</a:t>
            </a:r>
            <a:r>
              <a:rPr lang="en-US">
                <a:latin typeface="Times New Roman"/>
                <a:cs typeface="Times New Roman"/>
              </a:rPr>
              <a:t> L, Gray R, </a:t>
            </a:r>
            <a:r>
              <a:rPr lang="en-US" err="1">
                <a:latin typeface="Times New Roman"/>
                <a:cs typeface="Times New Roman"/>
              </a:rPr>
              <a:t>Baehner</a:t>
            </a:r>
            <a:r>
              <a:rPr lang="en-US">
                <a:latin typeface="Times New Roman"/>
                <a:cs typeface="Times New Roman"/>
              </a:rPr>
              <a:t> F, et al. A multigene expression assay to predict local recurrence risk for ductal carcinoma in situ of the breast. </a:t>
            </a:r>
            <a:r>
              <a:rPr lang="en-US" i="1">
                <a:latin typeface="Times New Roman"/>
                <a:cs typeface="Times New Roman"/>
              </a:rPr>
              <a:t>JNCI Journal of the National Cancer Institute</a:t>
            </a:r>
            <a:r>
              <a:rPr lang="en-US">
                <a:latin typeface="Times New Roman"/>
                <a:cs typeface="Times New Roman"/>
              </a:rPr>
              <a:t>. 2013;105(10):701-710. doi:10.1093/</a:t>
            </a:r>
            <a:r>
              <a:rPr lang="en-US" err="1">
                <a:latin typeface="Times New Roman"/>
                <a:cs typeface="Times New Roman"/>
              </a:rPr>
              <a:t>jnci</a:t>
            </a:r>
            <a:r>
              <a:rPr lang="en-US">
                <a:latin typeface="Times New Roman"/>
                <a:cs typeface="Times New Roman"/>
              </a:rPr>
              <a:t>/djt067. </a:t>
            </a:r>
          </a:p>
          <a:p>
            <a:r>
              <a:rPr lang="en-US">
                <a:latin typeface="Times New Roman"/>
                <a:cs typeface="Times New Roman"/>
              </a:rPr>
              <a:t>3. </a:t>
            </a:r>
            <a:r>
              <a:rPr lang="en-US" err="1">
                <a:latin typeface="Times New Roman"/>
                <a:cs typeface="Times New Roman"/>
              </a:rPr>
              <a:t>Knezevic</a:t>
            </a:r>
            <a:r>
              <a:rPr lang="en-US">
                <a:latin typeface="Times New Roman"/>
                <a:cs typeface="Times New Roman"/>
              </a:rPr>
              <a:t> D, Goddard A, Natraj N, et al. Analytical validation of the Oncotype DX prostate cancer assay – A clinical RT-PCR assay optimized for prostate needle biopsies. </a:t>
            </a:r>
            <a:r>
              <a:rPr lang="en-US" i="1">
                <a:latin typeface="Times New Roman"/>
                <a:cs typeface="Times New Roman"/>
              </a:rPr>
              <a:t>BMC Genomics</a:t>
            </a:r>
            <a:r>
              <a:rPr lang="en-US">
                <a:latin typeface="Times New Roman"/>
                <a:cs typeface="Times New Roman"/>
              </a:rPr>
              <a:t>. 2013;14(1):690. doi:10.1186/1471-2164-14-690. </a:t>
            </a:r>
          </a:p>
          <a:p>
            <a:r>
              <a:rPr lang="en-US">
                <a:latin typeface="Times New Roman"/>
                <a:cs typeface="Times New Roman"/>
              </a:rPr>
              <a:t>4. </a:t>
            </a:r>
            <a:r>
              <a:rPr lang="en-US" err="1">
                <a:latin typeface="Times New Roman"/>
                <a:cs typeface="Times New Roman"/>
              </a:rPr>
              <a:t>Filipits</a:t>
            </a:r>
            <a:r>
              <a:rPr lang="en-US">
                <a:latin typeface="Times New Roman"/>
                <a:cs typeface="Times New Roman"/>
              </a:rPr>
              <a:t> M, Nielsen T, </a:t>
            </a:r>
            <a:r>
              <a:rPr lang="en-US" err="1">
                <a:latin typeface="Times New Roman"/>
                <a:cs typeface="Times New Roman"/>
              </a:rPr>
              <a:t>Rudas</a:t>
            </a:r>
            <a:r>
              <a:rPr lang="en-US">
                <a:latin typeface="Times New Roman"/>
                <a:cs typeface="Times New Roman"/>
              </a:rPr>
              <a:t> M, et al. The PAM50 risk-of-recurrence score predicts risk for late distant recurrence after endocrine therapy in postmenopausal women with endocrine-responsive early breast cancer. </a:t>
            </a:r>
            <a:r>
              <a:rPr lang="en-US" i="1">
                <a:latin typeface="Times New Roman"/>
                <a:cs typeface="Times New Roman"/>
              </a:rPr>
              <a:t>Clinical Cancer Research</a:t>
            </a:r>
            <a:r>
              <a:rPr lang="en-US">
                <a:latin typeface="Times New Roman"/>
                <a:cs typeface="Times New Roman"/>
              </a:rPr>
              <a:t>. 2014;20(5):1298-1305. doi:10.1158/1078-0432.ccr-13-1845.</a:t>
            </a:r>
          </a:p>
          <a:p>
            <a:r>
              <a:rPr lang="en-US">
                <a:latin typeface="Times New Roman"/>
                <a:cs typeface="Times New Roman"/>
              </a:rPr>
              <a:t>5. Srivastava G, Renfro L, Behrens R, et al. Prospective multicenter study of the impact of oncotype DX colon cancer assay results on treatment recommendations in stage II colon cancer patients. </a:t>
            </a:r>
            <a:r>
              <a:rPr lang="en-US" i="1">
                <a:latin typeface="Times New Roman"/>
                <a:cs typeface="Times New Roman"/>
              </a:rPr>
              <a:t>The Oncologist</a:t>
            </a:r>
            <a:r>
              <a:rPr lang="en-US">
                <a:latin typeface="Times New Roman"/>
                <a:cs typeface="Times New Roman"/>
              </a:rPr>
              <a:t>. 2014;19(5):492-497. doi:10.1634/theoncologist.2013-0401.  </a:t>
            </a:r>
          </a:p>
          <a:p>
            <a:r>
              <a:rPr lang="en-US">
                <a:latin typeface="Times New Roman"/>
                <a:cs typeface="Times New Roman"/>
              </a:rPr>
              <a:t>6. </a:t>
            </a:r>
            <a:r>
              <a:rPr lang="en-US" err="1">
                <a:latin typeface="Times New Roman"/>
                <a:cs typeface="Times New Roman"/>
              </a:rPr>
              <a:t>Lechapt-Zalcman</a:t>
            </a:r>
            <a:r>
              <a:rPr lang="en-US">
                <a:latin typeface="Times New Roman"/>
                <a:cs typeface="Times New Roman"/>
              </a:rPr>
              <a:t> E, </a:t>
            </a:r>
            <a:r>
              <a:rPr lang="en-US" err="1">
                <a:latin typeface="Times New Roman"/>
                <a:cs typeface="Times New Roman"/>
              </a:rPr>
              <a:t>Levallet</a:t>
            </a:r>
            <a:r>
              <a:rPr lang="en-US">
                <a:latin typeface="Times New Roman"/>
                <a:cs typeface="Times New Roman"/>
              </a:rPr>
              <a:t> G, </a:t>
            </a:r>
            <a:r>
              <a:rPr lang="en-US" err="1">
                <a:latin typeface="Times New Roman"/>
                <a:cs typeface="Times New Roman"/>
              </a:rPr>
              <a:t>Dugué</a:t>
            </a:r>
            <a:r>
              <a:rPr lang="en-US">
                <a:latin typeface="Times New Roman"/>
                <a:cs typeface="Times New Roman"/>
              </a:rPr>
              <a:t> A, et al. O6-methylguanine-DNA methyltransferase (MGMT) promoter methylation and low MGMT-encoded protein expression as prognostic markers in glioblastoma patients treated with biodegradable </a:t>
            </a:r>
            <a:r>
              <a:rPr lang="en-US" err="1">
                <a:latin typeface="Times New Roman"/>
                <a:cs typeface="Times New Roman"/>
              </a:rPr>
              <a:t>carmustine</a:t>
            </a:r>
            <a:r>
              <a:rPr lang="en-US">
                <a:latin typeface="Times New Roman"/>
                <a:cs typeface="Times New Roman"/>
              </a:rPr>
              <a:t> wafer implants after initial surgery followed by radiotherapy. </a:t>
            </a:r>
            <a:r>
              <a:rPr lang="en-US" i="1">
                <a:latin typeface="Times New Roman"/>
                <a:cs typeface="Times New Roman"/>
              </a:rPr>
              <a:t>Cancer</a:t>
            </a:r>
            <a:r>
              <a:rPr lang="en-US">
                <a:latin typeface="Times New Roman"/>
                <a:cs typeface="Times New Roman"/>
              </a:rPr>
              <a:t>. 2012;118(18):4545-4554. doi:10.1002/cncr.27441.</a:t>
            </a:r>
          </a:p>
          <a:p>
            <a:r>
              <a:rPr lang="en-US">
                <a:latin typeface="Times New Roman"/>
                <a:cs typeface="Times New Roman"/>
              </a:rPr>
              <a:t>7. Leu S, von </a:t>
            </a:r>
            <a:r>
              <a:rPr lang="en-US" err="1">
                <a:latin typeface="Times New Roman"/>
                <a:cs typeface="Times New Roman"/>
              </a:rPr>
              <a:t>Felten</a:t>
            </a:r>
            <a:r>
              <a:rPr lang="en-US">
                <a:latin typeface="Times New Roman"/>
                <a:cs typeface="Times New Roman"/>
              </a:rPr>
              <a:t> S, Frank S, et al. IDH/MGMT-driven molecular classification of low-grade glioma is a strong predictor for long-term survival. </a:t>
            </a:r>
            <a:r>
              <a:rPr lang="en-US" i="1">
                <a:latin typeface="Times New Roman"/>
                <a:cs typeface="Times New Roman"/>
              </a:rPr>
              <a:t>Neuro-Oncology</a:t>
            </a:r>
            <a:r>
              <a:rPr lang="en-US">
                <a:latin typeface="Times New Roman"/>
                <a:cs typeface="Times New Roman"/>
              </a:rPr>
              <a:t>. 2013;15(4):469-479. doi:10.1093/</a:t>
            </a:r>
            <a:r>
              <a:rPr lang="en-US" err="1">
                <a:latin typeface="Times New Roman"/>
                <a:cs typeface="Times New Roman"/>
              </a:rPr>
              <a:t>neuonc</a:t>
            </a:r>
            <a:r>
              <a:rPr lang="en-US">
                <a:latin typeface="Times New Roman"/>
                <a:cs typeface="Times New Roman"/>
              </a:rPr>
              <a:t>/nos317. </a:t>
            </a:r>
          </a:p>
          <a:p>
            <a:r>
              <a:rPr lang="en-US">
                <a:latin typeface="Times New Roman"/>
                <a:cs typeface="Times New Roman"/>
              </a:rPr>
              <a:t>8. Weller M, </a:t>
            </a:r>
            <a:r>
              <a:rPr lang="en-US" err="1">
                <a:latin typeface="Times New Roman"/>
                <a:cs typeface="Times New Roman"/>
              </a:rPr>
              <a:t>Stupp</a:t>
            </a:r>
            <a:r>
              <a:rPr lang="en-US">
                <a:latin typeface="Times New Roman"/>
                <a:cs typeface="Times New Roman"/>
              </a:rPr>
              <a:t> R, </a:t>
            </a:r>
            <a:r>
              <a:rPr lang="en-US" err="1">
                <a:latin typeface="Times New Roman"/>
                <a:cs typeface="Times New Roman"/>
              </a:rPr>
              <a:t>Hegi</a:t>
            </a:r>
            <a:r>
              <a:rPr lang="en-US">
                <a:latin typeface="Times New Roman"/>
                <a:cs typeface="Times New Roman"/>
              </a:rPr>
              <a:t> M, et al. Personalized care in neuro-oncology coming of age: Why we need MGMT and 1p/19q testing for malignant glioma patients in clinical practice. </a:t>
            </a:r>
            <a:r>
              <a:rPr lang="en-US" i="1">
                <a:latin typeface="Times New Roman"/>
                <a:cs typeface="Times New Roman"/>
              </a:rPr>
              <a:t>Neuro-Oncology</a:t>
            </a:r>
            <a:r>
              <a:rPr lang="en-US">
                <a:latin typeface="Times New Roman"/>
                <a:cs typeface="Times New Roman"/>
              </a:rPr>
              <a:t>. 2012;14(</a:t>
            </a:r>
            <a:r>
              <a:rPr lang="en-US" err="1">
                <a:latin typeface="Times New Roman"/>
                <a:cs typeface="Times New Roman"/>
              </a:rPr>
              <a:t>suppl</a:t>
            </a:r>
            <a:r>
              <a:rPr lang="en-US">
                <a:latin typeface="Times New Roman"/>
                <a:cs typeface="Times New Roman"/>
              </a:rPr>
              <a:t> 4):iv100-iv108. doi:10.1093/</a:t>
            </a:r>
            <a:r>
              <a:rPr lang="en-US" err="1">
                <a:latin typeface="Times New Roman"/>
                <a:cs typeface="Times New Roman"/>
              </a:rPr>
              <a:t>neuonc</a:t>
            </a:r>
            <a:r>
              <a:rPr lang="en-US">
                <a:latin typeface="Times New Roman"/>
                <a:cs typeface="Times New Roman"/>
              </a:rPr>
              <a:t>/nos206. </a:t>
            </a:r>
          </a:p>
          <a:p>
            <a:r>
              <a:rPr lang="en-US">
                <a:latin typeface="Times New Roman"/>
                <a:cs typeface="Times New Roman"/>
              </a:rPr>
              <a:t>9. </a:t>
            </a:r>
            <a:r>
              <a:rPr lang="en-US" err="1">
                <a:latin typeface="Times New Roman"/>
                <a:cs typeface="Times New Roman"/>
              </a:rPr>
              <a:t>Malin</a:t>
            </a:r>
            <a:r>
              <a:rPr lang="en-US">
                <a:latin typeface="Times New Roman"/>
                <a:cs typeface="Times New Roman"/>
              </a:rPr>
              <a:t> J. Envisioning Watson as a rapid-learning system for oncology. </a:t>
            </a:r>
            <a:r>
              <a:rPr lang="en-US" i="1">
                <a:latin typeface="Times New Roman"/>
                <a:cs typeface="Times New Roman"/>
              </a:rPr>
              <a:t>Journal of Oncology Practice</a:t>
            </a:r>
            <a:r>
              <a:rPr lang="en-US">
                <a:latin typeface="Times New Roman"/>
                <a:cs typeface="Times New Roman"/>
              </a:rPr>
              <a:t>. 2013;9(3):155-157. doi:10.1200/jop.2013.001021. </a:t>
            </a:r>
          </a:p>
          <a:p>
            <a:r>
              <a:rPr lang="en-US">
                <a:latin typeface="Times New Roman"/>
                <a:cs typeface="Times New Roman"/>
              </a:rPr>
              <a:t>10. Doyle-</a:t>
            </a:r>
            <a:r>
              <a:rPr lang="en-US" err="1">
                <a:latin typeface="Times New Roman"/>
                <a:cs typeface="Times New Roman"/>
              </a:rPr>
              <a:t>Lindrud</a:t>
            </a:r>
            <a:r>
              <a:rPr lang="en-US">
                <a:latin typeface="Times New Roman"/>
                <a:cs typeface="Times New Roman"/>
              </a:rPr>
              <a:t> S. Watson will see you now: A supercomputer to help clinicians make informed treatment decisions. </a:t>
            </a:r>
            <a:r>
              <a:rPr lang="en-US" i="1">
                <a:latin typeface="Times New Roman"/>
                <a:cs typeface="Times New Roman"/>
              </a:rPr>
              <a:t>Clinical Journal of Oncology Nursing</a:t>
            </a:r>
            <a:r>
              <a:rPr lang="en-US">
                <a:latin typeface="Times New Roman"/>
                <a:cs typeface="Times New Roman"/>
              </a:rPr>
              <a:t>. 2015;19(1):31-32. doi:10.1188/15.cjon.31-32. </a:t>
            </a:r>
          </a:p>
          <a:p>
            <a:endParaRPr lang="en-US">
              <a:latin typeface="Times New Roman"/>
              <a:cs typeface="Times New Roman"/>
            </a:endParaRPr>
          </a:p>
          <a:p>
            <a:endParaRPr lang="en-US"/>
          </a:p>
        </p:txBody>
      </p:sp>
    </p:spTree>
    <p:extLst>
      <p:ext uri="{BB962C8B-B14F-4D97-AF65-F5344CB8AC3E}">
        <p14:creationId xmlns:p14="http://schemas.microsoft.com/office/powerpoint/2010/main" val="4100663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xmlns=""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151</Words>
  <Application>Microsoft Office PowerPoint</Application>
  <PresentationFormat>Custom</PresentationFormat>
  <Paragraphs>34</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Savon</vt:lpstr>
      <vt:lpstr>Advances in Personalized Medicine in Oncology: A Refresher for the Practicing Radiation Therapist</vt:lpstr>
      <vt:lpstr>Background </vt:lpstr>
      <vt:lpstr>Objective </vt:lpstr>
      <vt:lpstr>Methods</vt:lpstr>
      <vt:lpstr>Results </vt:lpstr>
      <vt:lpstr>Conclusion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Advances in Personalized Medicine in Oncology: A Refresher for the Practicing Radiation Therapist</dc:title>
  <dc:creator>Wittnebel, Heather</dc:creator>
  <cp:lastModifiedBy>Wittnebel, Heather</cp:lastModifiedBy>
  <cp:revision>2</cp:revision>
  <dcterms:modified xsi:type="dcterms:W3CDTF">2017-08-10T14:55:40Z</dcterms:modified>
</cp:coreProperties>
</file>