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1286757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2232732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2999553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350415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118430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2695400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347139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1959748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334078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75880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30661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100842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1899268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3618054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37994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93136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A6CCAFB-0DB8-4364-B6FE-527022F84F9E}" type="datetimeFigureOut">
              <a:rPr lang="en-US" smtClean="0"/>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BA743E-D2C3-4EF3-AAAB-D4C476359BB8}" type="slidenum">
              <a:rPr lang="en-US" smtClean="0"/>
              <a:t>‹#›</a:t>
            </a:fld>
            <a:endParaRPr lang="en-US" dirty="0"/>
          </a:p>
        </p:txBody>
      </p:sp>
    </p:spTree>
    <p:extLst>
      <p:ext uri="{BB962C8B-B14F-4D97-AF65-F5344CB8AC3E}">
        <p14:creationId xmlns:p14="http://schemas.microsoft.com/office/powerpoint/2010/main" val="50404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A6CCAFB-0DB8-4364-B6FE-527022F84F9E}" type="datetimeFigureOut">
              <a:rPr lang="en-US" smtClean="0"/>
              <a:t>8/10/2017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3BA743E-D2C3-4EF3-AAAB-D4C476359BB8}" type="slidenum">
              <a:rPr lang="en-US" smtClean="0"/>
              <a:t>‹#›</a:t>
            </a:fld>
            <a:endParaRPr lang="en-US" dirty="0"/>
          </a:p>
        </p:txBody>
      </p:sp>
    </p:spTree>
    <p:extLst>
      <p:ext uri="{BB962C8B-B14F-4D97-AF65-F5344CB8AC3E}">
        <p14:creationId xmlns:p14="http://schemas.microsoft.com/office/powerpoint/2010/main" val="176963921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A Cancer Diagnosis During Pregnancy: Is Radiation Therapy an Option?</a:t>
            </a:r>
          </a:p>
        </p:txBody>
      </p:sp>
      <p:sp>
        <p:nvSpPr>
          <p:cNvPr id="3" name="Subtitle 2"/>
          <p:cNvSpPr>
            <a:spLocks noGrp="1"/>
          </p:cNvSpPr>
          <p:nvPr>
            <p:ph type="subTitle" idx="1"/>
          </p:nvPr>
        </p:nvSpPr>
        <p:spPr/>
        <p:txBody>
          <a:bodyPr/>
          <a:lstStyle/>
          <a:p>
            <a:r>
              <a:rPr lang="en-US" dirty="0"/>
              <a:t>Kaitlin Klinger</a:t>
            </a:r>
          </a:p>
        </p:txBody>
      </p:sp>
    </p:spTree>
    <p:extLst>
      <p:ext uri="{BB962C8B-B14F-4D97-AF65-F5344CB8AC3E}">
        <p14:creationId xmlns:p14="http://schemas.microsoft.com/office/powerpoint/2010/main" val="4235799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Kaitlin\Pictures\radiation shielding.jpe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591339" y="-185529"/>
            <a:ext cx="4837044" cy="7487482"/>
          </a:xfrm>
          <a:prstGeom prst="rect">
            <a:avLst/>
          </a:prstGeom>
          <a:noFill/>
          <a:ln>
            <a:noFill/>
          </a:ln>
        </p:spPr>
      </p:pic>
    </p:spTree>
    <p:extLst>
      <p:ext uri="{BB962C8B-B14F-4D97-AF65-F5344CB8AC3E}">
        <p14:creationId xmlns:p14="http://schemas.microsoft.com/office/powerpoint/2010/main" val="369929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fontScale="70000" lnSpcReduction="20000"/>
          </a:bodyPr>
          <a:lstStyle/>
          <a:p>
            <a:r>
              <a:rPr lang="en-US" sz="2600" b="1" dirty="0">
                <a:latin typeface="+mj-lt"/>
              </a:rPr>
              <a:t>Abstract</a:t>
            </a:r>
            <a:endParaRPr lang="en-US" sz="2600" dirty="0">
              <a:latin typeface="+mj-lt"/>
            </a:endParaRPr>
          </a:p>
          <a:p>
            <a:r>
              <a:rPr lang="en-US" sz="2600" b="1" dirty="0">
                <a:latin typeface="+mj-lt"/>
              </a:rPr>
              <a:t>Background:</a:t>
            </a:r>
            <a:r>
              <a:rPr lang="en-US" sz="2600" dirty="0">
                <a:latin typeface="+mj-lt"/>
              </a:rPr>
              <a:t> Cancer treatment in pregnant women is a very complex plan to create. Radiation therapy is not usually thought of as a good treatment option for pregnant women, but this mindset is beginning to shift.</a:t>
            </a:r>
          </a:p>
          <a:p>
            <a:r>
              <a:rPr lang="en-US" sz="2600" b="1" dirty="0">
                <a:latin typeface="+mj-lt"/>
              </a:rPr>
              <a:t>Discussion: </a:t>
            </a:r>
            <a:r>
              <a:rPr lang="en-US" sz="2600" dirty="0">
                <a:latin typeface="+mj-lt"/>
              </a:rPr>
              <a:t>A literature review discussing cancer treatment in pregnant women was done with an emphasis on the possibility of radiation therapy being used. Shielding precautions, fetal dose measuring and the psychological difficulties of this diagnosis were examined as well. This information was analyzed in conjunction with two case studies of pregnant women diagnosed with cancer being treated with radiation therapy. </a:t>
            </a:r>
          </a:p>
          <a:p>
            <a:r>
              <a:rPr lang="en-US" sz="2600" b="1" dirty="0">
                <a:latin typeface="+mj-lt"/>
              </a:rPr>
              <a:t>Conclusion: </a:t>
            </a:r>
            <a:r>
              <a:rPr lang="en-US" sz="2600" dirty="0">
                <a:latin typeface="+mj-lt"/>
              </a:rPr>
              <a:t>The possibility of an increase in pregnant patients with cancer helps support the need of research and education of this patient population among radiation oncology departments. Having a multidisciplinary team work on a treatment plan for a pregnant patient helps ensure the patient and her child have the best possible outcomes after treatment and delivery. </a:t>
            </a:r>
          </a:p>
          <a:p>
            <a:endParaRPr lang="en-US" dirty="0"/>
          </a:p>
        </p:txBody>
      </p:sp>
    </p:spTree>
    <p:extLst>
      <p:ext uri="{BB962C8B-B14F-4D97-AF65-F5344CB8AC3E}">
        <p14:creationId xmlns:p14="http://schemas.microsoft.com/office/powerpoint/2010/main" val="121741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Prevalence and Treatment Options</a:t>
            </a:r>
          </a:p>
        </p:txBody>
      </p:sp>
      <p:sp>
        <p:nvSpPr>
          <p:cNvPr id="3" name="Content Placeholder 2"/>
          <p:cNvSpPr>
            <a:spLocks noGrp="1"/>
          </p:cNvSpPr>
          <p:nvPr>
            <p:ph idx="1"/>
          </p:nvPr>
        </p:nvSpPr>
        <p:spPr/>
        <p:txBody>
          <a:bodyPr>
            <a:normAutofit lnSpcReduction="10000"/>
          </a:bodyPr>
          <a:lstStyle/>
          <a:p>
            <a:r>
              <a:rPr lang="en-US" dirty="0"/>
              <a:t>~1000 pregnant women/year are diagnosed with cancer</a:t>
            </a:r>
          </a:p>
          <a:p>
            <a:pPr lvl="1"/>
            <a:r>
              <a:rPr lang="en-US" dirty="0"/>
              <a:t>Breast</a:t>
            </a:r>
          </a:p>
          <a:p>
            <a:pPr lvl="1"/>
            <a:r>
              <a:rPr lang="en-US" dirty="0"/>
              <a:t>Cervical</a:t>
            </a:r>
          </a:p>
          <a:p>
            <a:pPr lvl="1"/>
            <a:r>
              <a:rPr lang="en-US" dirty="0"/>
              <a:t>Lymphoma</a:t>
            </a:r>
          </a:p>
          <a:p>
            <a:pPr lvl="1"/>
            <a:r>
              <a:rPr lang="en-US" dirty="0"/>
              <a:t>Leukemia</a:t>
            </a:r>
          </a:p>
          <a:p>
            <a:pPr lvl="1"/>
            <a:r>
              <a:rPr lang="en-US" dirty="0"/>
              <a:t>Melanoma </a:t>
            </a:r>
          </a:p>
          <a:p>
            <a:r>
              <a:rPr lang="en-US" dirty="0"/>
              <a:t>Surgery, chemotherapy and radiation therapy options</a:t>
            </a:r>
          </a:p>
          <a:p>
            <a:pPr lvl="1"/>
            <a:r>
              <a:rPr lang="en-US" dirty="0"/>
              <a:t>Surgery- generally pretty safe after first trimester</a:t>
            </a:r>
          </a:p>
          <a:p>
            <a:pPr lvl="1"/>
            <a:r>
              <a:rPr lang="en-US" dirty="0"/>
              <a:t>Chemotherapy- systemic and can cross placenta</a:t>
            </a:r>
          </a:p>
          <a:p>
            <a:pPr lvl="1"/>
            <a:r>
              <a:rPr lang="en-US" dirty="0"/>
              <a:t>Radiation therapy- recommended to wait until after delivery but there is a possibility to receive treatment while still pregnant</a:t>
            </a:r>
          </a:p>
        </p:txBody>
      </p:sp>
    </p:spTree>
    <p:extLst>
      <p:ext uri="{BB962C8B-B14F-4D97-AF65-F5344CB8AC3E}">
        <p14:creationId xmlns:p14="http://schemas.microsoft.com/office/powerpoint/2010/main" val="2736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Fetal Dose and Shielding</a:t>
            </a:r>
          </a:p>
        </p:txBody>
      </p:sp>
      <p:sp>
        <p:nvSpPr>
          <p:cNvPr id="3" name="Content Placeholder 2"/>
          <p:cNvSpPr>
            <a:spLocks noGrp="1"/>
          </p:cNvSpPr>
          <p:nvPr>
            <p:ph idx="1"/>
          </p:nvPr>
        </p:nvSpPr>
        <p:spPr/>
        <p:txBody>
          <a:bodyPr/>
          <a:lstStyle/>
          <a:p>
            <a:r>
              <a:rPr lang="en-US" dirty="0"/>
              <a:t>Study using TLDs placed at various locations on and within mother’s abdomen to measure internal and external scatter</a:t>
            </a:r>
          </a:p>
          <a:p>
            <a:pPr lvl="1"/>
            <a:r>
              <a:rPr lang="en-US" dirty="0"/>
              <a:t>Internal &lt; 10cGy then shielding can be built to minimize external scatter</a:t>
            </a:r>
          </a:p>
          <a:p>
            <a:pPr marL="457200" lvl="1" indent="0">
              <a:buNone/>
            </a:pPr>
            <a:endParaRPr lang="en-US" dirty="0"/>
          </a:p>
          <a:p>
            <a:r>
              <a:rPr lang="en-US" dirty="0"/>
              <a:t>Study examining fetal dose with and without shielding</a:t>
            </a:r>
          </a:p>
          <a:p>
            <a:pPr marL="0" indent="0">
              <a:buNone/>
            </a:pPr>
            <a:endParaRPr lang="en-US" dirty="0"/>
          </a:p>
          <a:p>
            <a:r>
              <a:rPr lang="en-US" dirty="0"/>
              <a:t>Study comparing multiple shielding devices</a:t>
            </a:r>
          </a:p>
          <a:p>
            <a:endParaRPr lang="en-US" dirty="0"/>
          </a:p>
          <a:p>
            <a:endParaRPr lang="en-US" dirty="0"/>
          </a:p>
        </p:txBody>
      </p:sp>
    </p:spTree>
    <p:extLst>
      <p:ext uri="{BB962C8B-B14F-4D97-AF65-F5344CB8AC3E}">
        <p14:creationId xmlns:p14="http://schemas.microsoft.com/office/powerpoint/2010/main" val="40989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Effects</a:t>
            </a:r>
          </a:p>
        </p:txBody>
      </p:sp>
      <p:sp>
        <p:nvSpPr>
          <p:cNvPr id="3" name="Content Placeholder 2"/>
          <p:cNvSpPr>
            <a:spLocks noGrp="1"/>
          </p:cNvSpPr>
          <p:nvPr>
            <p:ph idx="1"/>
          </p:nvPr>
        </p:nvSpPr>
        <p:spPr/>
        <p:txBody>
          <a:bodyPr/>
          <a:lstStyle/>
          <a:p>
            <a:r>
              <a:rPr lang="en-US" dirty="0"/>
              <a:t>Pregnancy can be stressful without a cancer diagnosis and even more so with one</a:t>
            </a:r>
          </a:p>
          <a:p>
            <a:pPr marL="0" indent="0">
              <a:buNone/>
            </a:pPr>
            <a:endParaRPr lang="en-US" dirty="0"/>
          </a:p>
          <a:p>
            <a:r>
              <a:rPr lang="en-US" dirty="0"/>
              <a:t>Ethics</a:t>
            </a:r>
          </a:p>
          <a:p>
            <a:pPr marL="0" indent="0">
              <a:buNone/>
            </a:pPr>
            <a:endParaRPr lang="en-US" dirty="0"/>
          </a:p>
          <a:p>
            <a:r>
              <a:rPr lang="en-US" dirty="0"/>
              <a:t>Multidisciplinary team: Radiation Oncologist, Oncologist, Psychologist, OB-GYN</a:t>
            </a:r>
          </a:p>
        </p:txBody>
      </p:sp>
    </p:spTree>
    <p:extLst>
      <p:ext uri="{BB962C8B-B14F-4D97-AF65-F5344CB8AC3E}">
        <p14:creationId xmlns:p14="http://schemas.microsoft.com/office/powerpoint/2010/main" val="240916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p:sp>
        <p:nvSpPr>
          <p:cNvPr id="3" name="Content Placeholder 2"/>
          <p:cNvSpPr>
            <a:spLocks noGrp="1"/>
          </p:cNvSpPr>
          <p:nvPr>
            <p:ph idx="1"/>
          </p:nvPr>
        </p:nvSpPr>
        <p:spPr/>
        <p:txBody>
          <a:bodyPr>
            <a:normAutofit lnSpcReduction="10000"/>
          </a:bodyPr>
          <a:lstStyle/>
          <a:p>
            <a:r>
              <a:rPr lang="en-US" dirty="0"/>
              <a:t>Grade 2 Astrocytoma: presented with headaches and nausea at 24 weeks present</a:t>
            </a:r>
          </a:p>
          <a:p>
            <a:r>
              <a:rPr lang="en-US" dirty="0"/>
              <a:t>Initially steroids were given but the symptoms worsened so RT was given (50.4 Gy in 28 fx. &amp; 3-D conformal) with chemo to follow delivery</a:t>
            </a:r>
          </a:p>
          <a:p>
            <a:r>
              <a:rPr lang="en-US" dirty="0"/>
              <a:t>OSLs to measure radiation-xiphoid had highest reading at 3.85 cGy which is still less than the 5 cGy limit set by AAPM</a:t>
            </a:r>
          </a:p>
          <a:p>
            <a:r>
              <a:rPr lang="en-US" dirty="0"/>
              <a:t>Supine, lead aprons draped over abdomen, aquaplast mask and “U” shaped lead shielding</a:t>
            </a:r>
          </a:p>
          <a:p>
            <a:r>
              <a:rPr lang="en-US" dirty="0"/>
              <a:t>Delivered child halfway through treatment</a:t>
            </a:r>
          </a:p>
          <a:p>
            <a:r>
              <a:rPr lang="en-US" dirty="0"/>
              <a:t>1 yr follow-up showed tumor responded well to RT and chemo, mom and child are both doing well</a:t>
            </a:r>
          </a:p>
          <a:p>
            <a:endParaRPr lang="en-US" dirty="0"/>
          </a:p>
        </p:txBody>
      </p:sp>
    </p:spTree>
    <p:extLst>
      <p:ext uri="{BB962C8B-B14F-4D97-AF65-F5344CB8AC3E}">
        <p14:creationId xmlns:p14="http://schemas.microsoft.com/office/powerpoint/2010/main" val="33760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3" name="Content Placeholder 2"/>
          <p:cNvSpPr>
            <a:spLocks noGrp="1"/>
          </p:cNvSpPr>
          <p:nvPr>
            <p:ph idx="1"/>
          </p:nvPr>
        </p:nvSpPr>
        <p:spPr/>
        <p:txBody>
          <a:bodyPr>
            <a:normAutofit fontScale="92500" lnSpcReduction="20000"/>
          </a:bodyPr>
          <a:lstStyle/>
          <a:p>
            <a:r>
              <a:rPr lang="en-US" sz="2400" dirty="0"/>
              <a:t>Presented with a sore throat and nasal drainage- diagnosed with hemorrhagic tonsillitis and was scheduled for surgery</a:t>
            </a:r>
          </a:p>
          <a:p>
            <a:pPr marL="0" indent="0">
              <a:buNone/>
            </a:pPr>
            <a:endParaRPr lang="en-US" sz="2400" dirty="0"/>
          </a:p>
          <a:p>
            <a:r>
              <a:rPr lang="en-US" sz="2400" dirty="0"/>
              <a:t>On the day of surgery, the patient found out she was pregnant so the tonsillectomy was cancelled and rescheduled</a:t>
            </a:r>
          </a:p>
          <a:p>
            <a:pPr marL="0" indent="0">
              <a:buNone/>
            </a:pPr>
            <a:endParaRPr lang="en-US" sz="2400" dirty="0"/>
          </a:p>
          <a:p>
            <a:r>
              <a:rPr lang="en-US" sz="2400" dirty="0"/>
              <a:t> The tumor was eventually de-bulked while she was 19 weeks pregnant and palpable lymph nodes were found on exam</a:t>
            </a:r>
          </a:p>
          <a:p>
            <a:pPr marL="0" indent="0">
              <a:buNone/>
            </a:pPr>
            <a:endParaRPr lang="en-US" sz="2400" dirty="0"/>
          </a:p>
          <a:p>
            <a:r>
              <a:rPr lang="en-US" sz="2400" baseline="30000" dirty="0"/>
              <a:t> </a:t>
            </a:r>
            <a:r>
              <a:rPr lang="en-US" sz="2400" dirty="0"/>
              <a:t>She was diagnosed with Stage IIA diffuse large B-cell lymphoma of the tonsil with lymph node involvement</a:t>
            </a:r>
          </a:p>
        </p:txBody>
      </p:sp>
    </p:spTree>
    <p:extLst>
      <p:ext uri="{BB962C8B-B14F-4D97-AF65-F5344CB8AC3E}">
        <p14:creationId xmlns:p14="http://schemas.microsoft.com/office/powerpoint/2010/main" val="236211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 continued</a:t>
            </a:r>
          </a:p>
        </p:txBody>
      </p:sp>
      <p:sp>
        <p:nvSpPr>
          <p:cNvPr id="3" name="Content Placeholder 2"/>
          <p:cNvSpPr>
            <a:spLocks noGrp="1"/>
          </p:cNvSpPr>
          <p:nvPr>
            <p:ph idx="1"/>
          </p:nvPr>
        </p:nvSpPr>
        <p:spPr/>
        <p:txBody>
          <a:bodyPr/>
          <a:lstStyle/>
          <a:p>
            <a:r>
              <a:rPr lang="en-US" dirty="0"/>
              <a:t>Began RT while 21 weeks pregnant and received 30 Gy in 15 fx. With 3-D conformal RT</a:t>
            </a:r>
          </a:p>
          <a:p>
            <a:r>
              <a:rPr lang="en-US" dirty="0"/>
              <a:t>Set-up was very similar to the patient treated three years prior</a:t>
            </a:r>
          </a:p>
          <a:p>
            <a:pPr lvl="1"/>
            <a:r>
              <a:rPr lang="en-US" dirty="0"/>
              <a:t>She had an aquaplast mask, shoulder-pulls for immobilization </a:t>
            </a:r>
          </a:p>
          <a:p>
            <a:pPr lvl="1"/>
            <a:r>
              <a:rPr lang="en-US" dirty="0"/>
              <a:t>Laying on lead sheets on the treatment table with a lead apron wrapped around her with lead aprons draping over her chest and abdomen</a:t>
            </a:r>
          </a:p>
          <a:p>
            <a:pPr lvl="1"/>
            <a:r>
              <a:rPr lang="en-US" dirty="0"/>
              <a:t>The same “U” shaped lead shield was over the patient’s abdomen and was touching her on all sides </a:t>
            </a:r>
          </a:p>
        </p:txBody>
      </p:sp>
    </p:spTree>
    <p:extLst>
      <p:ext uri="{BB962C8B-B14F-4D97-AF65-F5344CB8AC3E}">
        <p14:creationId xmlns:p14="http://schemas.microsoft.com/office/powerpoint/2010/main" val="37762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Future</a:t>
            </a:r>
          </a:p>
        </p:txBody>
      </p:sp>
      <p:sp>
        <p:nvSpPr>
          <p:cNvPr id="3" name="Content Placeholder 2"/>
          <p:cNvSpPr>
            <a:spLocks noGrp="1"/>
          </p:cNvSpPr>
          <p:nvPr>
            <p:ph idx="1"/>
          </p:nvPr>
        </p:nvSpPr>
        <p:spPr/>
        <p:txBody>
          <a:bodyPr/>
          <a:lstStyle/>
          <a:p>
            <a:r>
              <a:rPr lang="en-US" dirty="0"/>
              <a:t>More centers may start treating pregnant women if the incidence continues to increase</a:t>
            </a:r>
          </a:p>
          <a:p>
            <a:r>
              <a:rPr lang="en-US" dirty="0"/>
              <a:t>Research for the possibility to use IMRT and IGRT</a:t>
            </a:r>
          </a:p>
          <a:p>
            <a:r>
              <a:rPr lang="en-US" dirty="0"/>
              <a:t>Important for RTTs to feel comfortable and confident</a:t>
            </a:r>
          </a:p>
        </p:txBody>
      </p:sp>
    </p:spTree>
    <p:extLst>
      <p:ext uri="{BB962C8B-B14F-4D97-AF65-F5344CB8AC3E}">
        <p14:creationId xmlns:p14="http://schemas.microsoft.com/office/powerpoint/2010/main" val="3174750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65</TotalTime>
  <Words>614</Words>
  <Application>Microsoft Office PowerPoint</Application>
  <PresentationFormat>Custom</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vt:lpstr>
      <vt:lpstr>A Cancer Diagnosis During Pregnancy: Is Radiation Therapy an Option?</vt:lpstr>
      <vt:lpstr>Abstract</vt:lpstr>
      <vt:lpstr>Prevalence and Treatment Options</vt:lpstr>
      <vt:lpstr>Fetal Dose and Shielding</vt:lpstr>
      <vt:lpstr>Psychological Effects</vt:lpstr>
      <vt:lpstr>Case #1</vt:lpstr>
      <vt:lpstr>Case #2</vt:lpstr>
      <vt:lpstr>Case #2 continued</vt:lpstr>
      <vt:lpstr>In the Future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Cancer Diagnosis During Pregnancy: Is Radiation Therapy an Option?</dc:title>
  <dc:creator>Kaitlin</dc:creator>
  <cp:lastModifiedBy>Wittnebel, Heather</cp:lastModifiedBy>
  <cp:revision>15</cp:revision>
  <dcterms:created xsi:type="dcterms:W3CDTF">2017-06-24T03:59:34Z</dcterms:created>
  <dcterms:modified xsi:type="dcterms:W3CDTF">2017-08-10T14:55:07Z</dcterms:modified>
</cp:coreProperties>
</file>